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erriweather Sans"/>
      <p:regular r:id="rId32"/>
      <p:bold r:id="rId33"/>
      <p:italic r:id="rId34"/>
      <p:boldItalic r:id="rId35"/>
    </p:embeddedFont>
    <p:embeddedFont>
      <p:font typeface="Overpas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erriweatherSans-bold.fntdata"/><Relationship Id="rId10" Type="http://schemas.openxmlformats.org/officeDocument/2006/relationships/slide" Target="slides/slide4.xml"/><Relationship Id="rId32" Type="http://schemas.openxmlformats.org/officeDocument/2006/relationships/font" Target="fonts/MerriweatherSans-regular.fntdata"/><Relationship Id="rId13" Type="http://schemas.openxmlformats.org/officeDocument/2006/relationships/slide" Target="slides/slide7.xml"/><Relationship Id="rId35" Type="http://schemas.openxmlformats.org/officeDocument/2006/relationships/font" Target="fonts/MerriweatherSans-bold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Sans-italic.fntdata"/><Relationship Id="rId15" Type="http://schemas.openxmlformats.org/officeDocument/2006/relationships/slide" Target="slides/slide9.xml"/><Relationship Id="rId37" Type="http://schemas.openxmlformats.org/officeDocument/2006/relationships/font" Target="fonts/Overpass-bold.fntdata"/><Relationship Id="rId14" Type="http://schemas.openxmlformats.org/officeDocument/2006/relationships/slide" Target="slides/slide8.xml"/><Relationship Id="rId36" Type="http://schemas.openxmlformats.org/officeDocument/2006/relationships/font" Target="fonts/Overpass-regular.fntdata"/><Relationship Id="rId17" Type="http://schemas.openxmlformats.org/officeDocument/2006/relationships/slide" Target="slides/slide11.xml"/><Relationship Id="rId39" Type="http://schemas.openxmlformats.org/officeDocument/2006/relationships/font" Target="fonts/Overpass-boldItalic.fntdata"/><Relationship Id="rId16" Type="http://schemas.openxmlformats.org/officeDocument/2006/relationships/slide" Target="slides/slide10.xml"/><Relationship Id="rId38" Type="http://schemas.openxmlformats.org/officeDocument/2006/relationships/font" Target="fonts/Overpas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6f69bc0b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06f69bc0b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06f69bc0b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c1f50bb2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c1f50bb2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c1f50bb2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c1f50bb2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c1f50bb2d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ac1f50bb2d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ac1f50bb2d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c1f50bb2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c1f50bb2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c1f50bb2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c1f50bb2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c1f50bb2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c1f50bb2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c1f50bb2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c1f50bb2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c1f50bb2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c1f50bb2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1f50bb2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c1f50bb2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c1f50bb2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c1f50bb2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c169fbb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c169fbb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c1f50bb2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c1f50bb2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c1f50bb2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c1f50bb2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c1f50bb2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c1f50bb2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c1f50bb2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c1f50bb2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c1f50bb2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ac1f50bb2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c1f50bb2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c1f50bb2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c1f50bb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c1f50bb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c1f50bb2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c1f50bb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c1f50bb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ac1f50bb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c1f50bb2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c1f50bb2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c1f50bb2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c1f50bb2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c1f50bb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c1f50bb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c1f50bb2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c1f50bb2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Content">
  <p:cSld name="Title_and_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657" y="4914900"/>
            <a:ext cx="762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9100" y="772611"/>
            <a:ext cx="83058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838200" y="142695"/>
            <a:ext cx="6248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381000" y="665560"/>
            <a:ext cx="8382000" cy="1200"/>
          </a:xfrm>
          <a:prstGeom prst="straightConnector1">
            <a:avLst/>
          </a:prstGeom>
          <a:noFill/>
          <a:ln cap="flat" cmpd="sng" w="22225">
            <a:solidFill>
              <a:srgbClr val="0F5E9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10"/>
            <a:ext cx="1143436" cy="55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365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238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46737" y="46788"/>
            <a:ext cx="7108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922873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 rot="5400000">
            <a:off x="4530350" y="-3849323"/>
            <a:ext cx="83400" cy="9157800"/>
          </a:xfrm>
          <a:prstGeom prst="rect">
            <a:avLst/>
          </a:prstGeom>
          <a:solidFill>
            <a:srgbClr val="002D5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  <a:defRPr b="1" i="0" sz="36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lh4.googleusercontent.com/IBdzh4fIf-5ra1yBXJQDzD8a7WdKwbeJgKIQBDDSK1C_DRswZL4abdusyK4d-GGfdCjOy9RdKM7K6GFnxT1xgQldpvee9tol4Oqneos5m3kAJu8ptf4s5beVdcy2C-lS_5ouxFX0xX8" id="61" name="Google Shape;6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64599" y="50228"/>
            <a:ext cx="519550" cy="5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 rot="5400000">
            <a:off x="4555550" y="-3754650"/>
            <a:ext cx="33000" cy="91578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8450" y="106500"/>
            <a:ext cx="673150" cy="477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ucb-substrate/substrate2" TargetMode="External"/><Relationship Id="rId4" Type="http://schemas.openxmlformats.org/officeDocument/2006/relationships/hyperlink" Target="https://docs.substratelabs.io/docs/category/getting-started" TargetMode="External"/><Relationship Id="rId5" Type="http://schemas.openxmlformats.org/officeDocument/2006/relationships/hyperlink" Target="mailto:rahulkumar@berkeley.edu" TargetMode="External"/><Relationship Id="rId6" Type="http://schemas.openxmlformats.org/officeDocument/2006/relationships/hyperlink" Target="mailto:rohankumar@berkeley.edu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190800" y="1833875"/>
            <a:ext cx="8762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</a:pPr>
            <a:r>
              <a:rPr lang="en"/>
              <a:t>Substrate: A strongly-typed AMS generator framework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419850" y="3176175"/>
            <a:ext cx="8304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</a:pPr>
            <a:r>
              <a:rPr lang="en" sz="2000">
                <a:solidFill>
                  <a:srgbClr val="3F3F3F"/>
                </a:solidFill>
              </a:rPr>
              <a:t>Rahul Kumar, Rohan Kumar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450" y="899500"/>
            <a:ext cx="73305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Encode nested nodes and instances in the type system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Checks simulation node paths at compile time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r>
              <a:rPr lang="en"/>
              <a:t> access API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5" y="2443025"/>
            <a:ext cx="37623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776" y="2148525"/>
            <a:ext cx="4750675" cy="101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713" y="3238012"/>
            <a:ext cx="4846800" cy="11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Flexible levels of layout abstraction: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Raw polygon pushing (effectively GDS)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Cells with exposed ports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Tileable cells with on-grid ports, enabling automatic routing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Enable user to trade off layout compactness with design time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Typed IOs make it easy to access pin geometry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75" y="2902063"/>
            <a:ext cx="40957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625" y="2411200"/>
            <a:ext cx="4300125" cy="21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190800" y="2062475"/>
            <a:ext cx="8762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</a:pPr>
            <a:r>
              <a:rPr lang="en"/>
              <a:t>Example layouts (SKY 130)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50600" y="899500"/>
            <a:ext cx="78567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Place standard cells, jog off-grid ports to grid, declare port locations, and auto-route.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cells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898" y="1943050"/>
            <a:ext cx="6606223" cy="30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07400" y="1204300"/>
            <a:ext cx="85434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Generate highly compact layout using track assignment APIs.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32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Pitch-constrained layout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8143"/>
            <a:ext cx="9144002" cy="271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07400" y="1204300"/>
            <a:ext cx="85434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Tile regular layout structures.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Tiled layout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25" y="1590200"/>
            <a:ext cx="5672948" cy="34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Place power straps in unused regions of the routing grid.</a:t>
            </a:r>
            <a:endParaRPr/>
          </a:p>
        </p:txBody>
      </p:sp>
      <p:sp>
        <p:nvSpPr>
          <p:cNvPr id="205" name="Google Shape;205;p34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</a:t>
            </a:r>
            <a:r>
              <a:rPr lang="en"/>
              <a:t> power straps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73" y="1397325"/>
            <a:ext cx="3783774" cy="355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8275" y="2182225"/>
            <a:ext cx="4804800" cy="100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All of these layouts were taped out on the SRAM Timing Analysis Chip (STAC) in June 2023. Discussed in an earlier talk.</a:t>
            </a:r>
            <a:endParaRPr/>
          </a:p>
        </p:txBody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250" y="980200"/>
            <a:ext cx="2747524" cy="392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593225" y="899500"/>
            <a:ext cx="79713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Automatic translation of logical layout — user defines layout and schematic simultaneously, then library automatically completes layout based on constraints.</a:t>
            </a:r>
            <a:endParaRPr/>
          </a:p>
        </p:txBody>
      </p:sp>
      <p:sp>
        <p:nvSpPr>
          <p:cNvPr id="219" name="Google Shape;219;p36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ATOLL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00" y="2170648"/>
            <a:ext cx="4417175" cy="24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322" y="2170650"/>
            <a:ext cx="3375275" cy="29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idx="1" type="body"/>
          </p:nvPr>
        </p:nvSpPr>
        <p:spPr>
          <a:xfrm>
            <a:off x="593225" y="899500"/>
            <a:ext cx="79713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Automatic translation of logical layout — user defines layout and schematic simultaneously, then library automatically completes layout based on constraints.</a:t>
            </a:r>
            <a:endParaRPr/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ATOLL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0" y="2163300"/>
            <a:ext cx="4548924" cy="28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 rotWithShape="1">
          <a:blip r:embed="rId4">
            <a:alphaModFix/>
          </a:blip>
          <a:srcRect b="14442" l="0" r="0" t="0"/>
          <a:stretch/>
        </p:blipFill>
        <p:spPr>
          <a:xfrm>
            <a:off x="5028375" y="2693625"/>
            <a:ext cx="4014150" cy="13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450" y="899500"/>
            <a:ext cx="4887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All chips have mixed signal interfaces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Manual -&gt; difficult to modify/reuse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Requires expertise in a variety of proprietary tools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Usually involves a complex GUI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Difficult to share designs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AMS circuits is tedious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450" y="106500"/>
            <a:ext cx="673150" cy="4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350" y="975693"/>
            <a:ext cx="3900599" cy="186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5798" y="2895850"/>
            <a:ext cx="3628974" cy="22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154488" y="2532737"/>
            <a:ext cx="1052250" cy="42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/>
          <p:nvPr/>
        </p:nvSpPr>
        <p:spPr>
          <a:xfrm>
            <a:off x="2280650" y="3895850"/>
            <a:ext cx="756600" cy="347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859750" y="4524600"/>
            <a:ext cx="536100" cy="34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775" y="2571749"/>
            <a:ext cx="4508401" cy="1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593225" y="899500"/>
            <a:ext cx="79713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Automatic translation of logical layout — user defines layout and schematic simultaneously, then library automatically completes layout based on constraints.</a:t>
            </a:r>
            <a:endParaRPr/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ATOLL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3312"/>
            <a:ext cx="9143999" cy="18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593225" y="2201300"/>
            <a:ext cx="4170600" cy="130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Since ATOLL cells include a schematic, can instantiate them in testbenches.</a:t>
            </a:r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ATOLL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 rotWithShape="1">
          <a:blip r:embed="rId3">
            <a:alphaModFix/>
          </a:blip>
          <a:srcRect b="75907" l="0" r="0" t="0"/>
          <a:stretch/>
        </p:blipFill>
        <p:spPr>
          <a:xfrm>
            <a:off x="4600950" y="1061475"/>
            <a:ext cx="4170601" cy="9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 rotWithShape="1">
          <a:blip r:embed="rId3">
            <a:alphaModFix/>
          </a:blip>
          <a:srcRect b="0" l="0" r="0" t="38785"/>
          <a:stretch/>
        </p:blipFill>
        <p:spPr>
          <a:xfrm>
            <a:off x="4600950" y="2250676"/>
            <a:ext cx="4170601" cy="2440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Imposes strict constraints on tiles to enable a global routing grid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Tile dimensions must be multiple of the LCM of track pitches on routing layers that it occupies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Guarantees that geometry will remain on grid, enabling simple top-level routing and tiling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Create tiles by using ATOLL to create an abstract view of a raw layout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0" name="Google Shape;250;p40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ATOLL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1" y="2711737"/>
            <a:ext cx="3386345" cy="238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600" y="2758954"/>
            <a:ext cx="3961325" cy="229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Additional features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PEX simulation with node matching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Automatic LEF/LIB generation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FinFET layout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Improve existing APIs (e.g. ATOLL) to enable more complex generators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Plan to use Substrate to generate analog components of the Universal Chiplet Interconnect Express (UCIe) PHY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Support additional tools/libraries: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Layout methodologies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Simulators (currently supports Ngspice and Spectre) and analyses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PDKs (currently supports Sky 130 and Intel 16)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If you are interested in trying out Substrate: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Substrate is open source: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https://github.com/ucb-substrate/substrate2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Some plugins (e.g. Spectre, Ngspice) are also open source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Comes with a few tutorials on schematics and simulation: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https://docs.substratelabs.io/docs/category/getting-started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If you are interested in contributing, feel free to email us at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rahulkumar@berkeley.edu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and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6"/>
              </a:rPr>
              <a:t>rohankumar@berkeley.edu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4" name="Google Shape;264;p42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3450" y="899500"/>
            <a:ext cx="88758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Kumar, R. (2023). A Composable Mixed-Signal Generator Framework with Applications to an SRAM Compiler (Issue UCB/EECS-2023-137) [Master’s Thesis, EECS Department, University of California, Berkeley]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Universal Chiplet Interconnect Express, Inc. (2023, July 10). Universal Chiplet Interconnect Express 1.1 Specification.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Kasap, Begum. (2018). Low-Noise Low-Power Floating Double-Tail Dynamic Latched Comparator Designs. 10.13140/RG.2.2.28298.82881/1.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70" name="Google Shape;270;p43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450" y="899500"/>
            <a:ext cx="52482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Open-source framework for writing AMS generators in the Rust programming language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Supports parameterized netlist/layout generation and simulation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Used to generate SRAMs in SKY 130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Substrate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250" y="995775"/>
            <a:ext cx="3999110" cy="37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75" y="2647325"/>
            <a:ext cx="4812551" cy="22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b="1" lang="en" sz="2400">
                <a:latin typeface="Overpass"/>
                <a:ea typeface="Overpass"/>
                <a:cs typeface="Overpass"/>
                <a:sym typeface="Overpass"/>
              </a:rPr>
              <a:t>Strong</a:t>
            </a:r>
            <a:r>
              <a:rPr b="1" lang="en" sz="2400">
                <a:latin typeface="Overpass"/>
                <a:ea typeface="Overpass"/>
                <a:cs typeface="Overpass"/>
                <a:sym typeface="Overpass"/>
              </a:rPr>
              <a:t> typing =&gt; better code</a:t>
            </a:r>
            <a:endParaRPr b="1" sz="2400">
              <a:latin typeface="Overpass"/>
              <a:ea typeface="Overpass"/>
              <a:cs typeface="Overpass"/>
              <a:sym typeface="Overpass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"/>
              <a:buChar char="•"/>
            </a:pPr>
            <a:r>
              <a:rPr lang="en" sz="2100">
                <a:latin typeface="Overpass"/>
                <a:ea typeface="Overpass"/>
                <a:cs typeface="Overpass"/>
                <a:sym typeface="Overpass"/>
              </a:rPr>
              <a:t>Correctness at compile time, code completion, clearer APIs</a:t>
            </a:r>
            <a:endParaRPr sz="21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b="1" lang="en" sz="2400">
                <a:latin typeface="Overpass"/>
                <a:ea typeface="Overpass"/>
                <a:cs typeface="Overpass"/>
                <a:sym typeface="Overpass"/>
              </a:rPr>
              <a:t>Methodology as a library</a:t>
            </a:r>
            <a:endParaRPr b="1" sz="2400">
              <a:latin typeface="Overpass"/>
              <a:ea typeface="Overpass"/>
              <a:cs typeface="Overpass"/>
              <a:sym typeface="Overpass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"/>
              <a:buChar char="•"/>
            </a:pPr>
            <a:r>
              <a:rPr lang="en" sz="2100">
                <a:latin typeface="Overpass"/>
                <a:ea typeface="Overpass"/>
                <a:cs typeface="Overpass"/>
                <a:sym typeface="Overpass"/>
              </a:rPr>
              <a:t>Substrate provides the primitives, can choose plugins to exercise those primitives as desired</a:t>
            </a:r>
            <a:endParaRPr sz="21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b="1" lang="en" sz="2400">
                <a:latin typeface="Overpass"/>
                <a:ea typeface="Overpass"/>
                <a:cs typeface="Overpass"/>
                <a:sym typeface="Overpass"/>
              </a:rPr>
              <a:t>Performance is flexibility</a:t>
            </a:r>
            <a:endParaRPr b="1" sz="2400">
              <a:latin typeface="Overpass"/>
              <a:ea typeface="Overpass"/>
              <a:cs typeface="Overpass"/>
              <a:sym typeface="Overpass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"/>
              <a:buChar char="•"/>
            </a:pPr>
            <a:r>
              <a:rPr lang="en" sz="2100">
                <a:latin typeface="Overpass"/>
                <a:ea typeface="Overpass"/>
                <a:cs typeface="Overpass"/>
                <a:sym typeface="Overpass"/>
              </a:rPr>
              <a:t>A high performance language gives you the freedom to write less performant code</a:t>
            </a:r>
            <a:endParaRPr sz="2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" name="Google Shape;113;p22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Substrate design principles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59091" t="13859"/>
          <a:stretch/>
        </p:blipFill>
        <p:spPr>
          <a:xfrm>
            <a:off x="315400" y="2571750"/>
            <a:ext cx="2871454" cy="16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450" y="899525"/>
            <a:ext cx="5899500" cy="232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Blocks are composable generator units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Each block has an associated IO (i.e. its ports)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Generator parameters and ports are encoded in the type system, allowing for automatic documentation and autocomplete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" name="Google Shape;120;p23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Blocks and IOs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875" y="2571753"/>
            <a:ext cx="3710712" cy="16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59091" t="13859"/>
          <a:stretch/>
        </p:blipFill>
        <p:spPr>
          <a:xfrm>
            <a:off x="315400" y="2571750"/>
            <a:ext cx="2871454" cy="16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450" y="899525"/>
            <a:ext cx="5899500" cy="232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Blocks are composable generator units 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Each block has an associated IO (i.e. its ports)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Generator parameters and ports are encoded in the type system, allowing for automatic documentation and autocomplete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24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Blocks and IOs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875" y="2571753"/>
            <a:ext cx="3710712" cy="1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2947" y="983425"/>
            <a:ext cx="3016850" cy="3960051"/>
          </a:xfrm>
          <a:prstGeom prst="rect">
            <a:avLst/>
          </a:prstGeom>
          <a:noFill/>
          <a:ln>
            <a:noFill/>
          </a:ln>
          <a:effectLst>
            <a:outerShdw blurRad="342900" rotWithShape="0" algn="bl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63725" y="2327975"/>
            <a:ext cx="44541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Substrate allows you to define parametric schematic/netlist generators associated with a block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Schematics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450" y="1222700"/>
            <a:ext cx="4594250" cy="35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513950" y="2492225"/>
            <a:ext cx="37785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Simulations are done by defining a testbench, then running the desired analyses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26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00" y="1040300"/>
            <a:ext cx="4621025" cy="1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200" y="2695025"/>
            <a:ext cx="4621024" cy="233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39600" y="2051450"/>
            <a:ext cx="40335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Substrate allows you to use the results of a simulation to modify a design, or run additional simulations as needed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" name="Google Shape;151;p27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</a:t>
            </a:r>
            <a:r>
              <a:rPr lang="en"/>
              <a:t>-loop generators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 rotWithShape="1">
          <a:blip r:embed="rId3">
            <a:alphaModFix/>
          </a:blip>
          <a:srcRect b="0" l="0" r="13088" t="0"/>
          <a:stretch/>
        </p:blipFill>
        <p:spPr>
          <a:xfrm>
            <a:off x="4476925" y="1353275"/>
            <a:ext cx="4546137" cy="161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925" y="3196875"/>
            <a:ext cx="4546150" cy="161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 rotWithShape="1">
          <a:blip r:embed="rId5">
            <a:alphaModFix/>
          </a:blip>
          <a:srcRect b="0" l="4764" r="9998" t="0"/>
          <a:stretch/>
        </p:blipFill>
        <p:spPr>
          <a:xfrm>
            <a:off x="4476925" y="2938500"/>
            <a:ext cx="4546126" cy="2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onten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